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4"/>
  </p:notesMasterIdLst>
  <p:handoutMasterIdLst>
    <p:handoutMasterId r:id="rId15"/>
  </p:handoutMasterIdLst>
  <p:sldIdLst>
    <p:sldId id="351" r:id="rId2"/>
    <p:sldId id="353" r:id="rId3"/>
    <p:sldId id="355" r:id="rId4"/>
    <p:sldId id="354" r:id="rId5"/>
    <p:sldId id="359" r:id="rId6"/>
    <p:sldId id="357" r:id="rId7"/>
    <p:sldId id="356" r:id="rId8"/>
    <p:sldId id="358" r:id="rId9"/>
    <p:sldId id="361" r:id="rId10"/>
    <p:sldId id="362" r:id="rId11"/>
    <p:sldId id="363" r:id="rId12"/>
    <p:sldId id="360" r:id="rId13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7055" userDrawn="1">
          <p15:clr>
            <a:srgbClr val="A4A3A4"/>
          </p15:clr>
        </p15:guide>
        <p15:guide id="10" orient="horz" pos="2208" userDrawn="1">
          <p15:clr>
            <a:srgbClr val="C35E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B2102-5718-D9A9-248B-4EF2CDC19A2A}" v="47" dt="2020-07-04T21:39:25.589"/>
    <p1510:client id="{A16F67CD-575C-59C9-A1D6-B49CA3AA0CC8}" v="514" dt="2020-07-02T01:49:05.149"/>
    <p1510:client id="{A6329901-6962-15E5-C039-83953B72B280}" v="1759" dt="2020-06-30T04:21:50.380"/>
    <p1510:client id="{D17CFDDB-673E-7F8F-E6CA-8FFD5E271A29}" v="1757" dt="2020-07-04T21:03:28.733"/>
    <p1510:client id="{DBEB866A-9DA4-06CE-5794-040044C9C9FB}" v="39" dt="2020-07-01T03:55:14.9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7055"/>
        <p:guide orient="horz" pos="220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7/4/2020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bIns="0"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 lIns="0" rIns="0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42713" y="1"/>
            <a:ext cx="856176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54782" y="1419606"/>
            <a:ext cx="8581739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50888" y="1865895"/>
            <a:ext cx="8595160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60413" y="1285504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79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lIns="0" rIns="0"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Enter short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ENTER text here</a:t>
            </a:r>
          </a:p>
          <a:p>
            <a:pPr lvl="0"/>
            <a:r>
              <a:rPr lang="en-US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EBED-BD26-4295-83EB-80FAFD2B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Data Analysis of Breweries and Beer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F2CAC-81C5-4FF7-9B7E-FE1C069D3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8270" indent="-128270"/>
            <a:r>
              <a:rPr lang="en-US">
                <a:latin typeface="Arial"/>
                <a:cs typeface="Arial"/>
              </a:rPr>
              <a:t>Andre Mauldin, </a:t>
            </a:r>
            <a:r>
              <a:rPr lang="en-US" err="1">
                <a:latin typeface="Arial"/>
                <a:cs typeface="Arial"/>
              </a:rPr>
              <a:t>Lijju</a:t>
            </a:r>
            <a:r>
              <a:rPr lang="en-US">
                <a:latin typeface="Arial"/>
                <a:cs typeface="Arial"/>
              </a:rPr>
              <a:t> Mathew, Michael Olheiser (Team Floating Point)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EDB34-70FD-4109-B531-B6F5E1397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28270" indent="-128270"/>
            <a:r>
              <a:rPr lang="en-US">
                <a:latin typeface="Arial"/>
                <a:cs typeface="Arial"/>
              </a:rPr>
              <a:t>July 1st, 2020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B7B368-D3B6-4362-A413-5B5E7A84F63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173270" y="1194515"/>
            <a:ext cx="7911600" cy="488641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DB12E3-1721-4B66-A3CC-D09D9B4F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Classification of Top 5 Most Common Beer Styles</a:t>
            </a:r>
            <a:endParaRPr lang="en-US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014934B-F4B6-4ACA-B1B8-10C9A5BBD8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73271"/>
              </p:ext>
            </p:extLst>
          </p:nvPr>
        </p:nvGraphicFramePr>
        <p:xfrm>
          <a:off x="238958" y="2419769"/>
          <a:ext cx="3659540" cy="1994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770">
                  <a:extLst>
                    <a:ext uri="{9D8B030D-6E8A-4147-A177-3AD203B41FA5}">
                      <a16:colId xmlns:a16="http://schemas.microsoft.com/office/drawing/2014/main" val="1373557606"/>
                    </a:ext>
                  </a:extLst>
                </a:gridCol>
                <a:gridCol w="1829770">
                  <a:extLst>
                    <a:ext uri="{9D8B030D-6E8A-4147-A177-3AD203B41FA5}">
                      <a16:colId xmlns:a16="http://schemas.microsoft.com/office/drawing/2014/main" val="40832875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>
                          <a:effectLst/>
                        </a:rPr>
                        <a:t>Style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>
                          <a:effectLst/>
                        </a:rPr>
                        <a:t>Count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757757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IPA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424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873597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Pale Ale (APA)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245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8575596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Amber / Red Ale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133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81244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Blonde Ale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108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0420479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Double / Imperial IPA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105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386186593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4070A72-69D1-4901-8444-BE7CDFACC77C}"/>
              </a:ext>
            </a:extLst>
          </p:cNvPr>
          <p:cNvSpPr txBox="1"/>
          <p:nvPr/>
        </p:nvSpPr>
        <p:spPr>
          <a:xfrm>
            <a:off x="200757" y="1758826"/>
            <a:ext cx="381892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Top 5 Most Common Beer Styles</a:t>
            </a:r>
          </a:p>
          <a:p>
            <a:r>
              <a:rPr lang="en-US">
                <a:cs typeface="Arial"/>
              </a:rPr>
              <a:t>(Columns are Predictions)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BEDE28B-D1E3-4610-9E37-CDCC0894787C}"/>
              </a:ext>
            </a:extLst>
          </p:cNvPr>
          <p:cNvSpPr/>
          <p:nvPr/>
        </p:nvSpPr>
        <p:spPr>
          <a:xfrm>
            <a:off x="4715545" y="3529590"/>
            <a:ext cx="2385524" cy="19567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D4ED101-24BC-4A97-AD27-93F91651F3C2}"/>
              </a:ext>
            </a:extLst>
          </p:cNvPr>
          <p:cNvCxnSpPr/>
          <p:nvPr/>
        </p:nvCxnSpPr>
        <p:spPr>
          <a:xfrm flipV="1">
            <a:off x="3233375" y="4634742"/>
            <a:ext cx="1391600" cy="606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056C75-C323-4DE3-97A6-21E05A0E7EED}"/>
              </a:ext>
            </a:extLst>
          </p:cNvPr>
          <p:cNvSpPr txBox="1"/>
          <p:nvPr/>
        </p:nvSpPr>
        <p:spPr>
          <a:xfrm>
            <a:off x="797453" y="5085569"/>
            <a:ext cx="275879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Considerable overlap among Styles</a:t>
            </a:r>
          </a:p>
        </p:txBody>
      </p:sp>
    </p:spTree>
    <p:extLst>
      <p:ext uri="{BB962C8B-B14F-4D97-AF65-F5344CB8AC3E}">
        <p14:creationId xmlns:p14="http://schemas.microsoft.com/office/powerpoint/2010/main" val="236194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AAA6-EEEF-4FE5-94CD-A79A8E91F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KNN Classification Results for Top 5 Most Common Beer Styles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5DC1294-29FC-4D67-B443-AFC0A1768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960682"/>
              </p:ext>
            </p:extLst>
          </p:nvPr>
        </p:nvGraphicFramePr>
        <p:xfrm>
          <a:off x="657602" y="1027132"/>
          <a:ext cx="5164596" cy="3538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0766">
                  <a:extLst>
                    <a:ext uri="{9D8B030D-6E8A-4147-A177-3AD203B41FA5}">
                      <a16:colId xmlns:a16="http://schemas.microsoft.com/office/drawing/2014/main" val="2174221206"/>
                    </a:ext>
                  </a:extLst>
                </a:gridCol>
                <a:gridCol w="860766">
                  <a:extLst>
                    <a:ext uri="{9D8B030D-6E8A-4147-A177-3AD203B41FA5}">
                      <a16:colId xmlns:a16="http://schemas.microsoft.com/office/drawing/2014/main" val="3238616105"/>
                    </a:ext>
                  </a:extLst>
                </a:gridCol>
                <a:gridCol w="860766">
                  <a:extLst>
                    <a:ext uri="{9D8B030D-6E8A-4147-A177-3AD203B41FA5}">
                      <a16:colId xmlns:a16="http://schemas.microsoft.com/office/drawing/2014/main" val="2717232725"/>
                    </a:ext>
                  </a:extLst>
                </a:gridCol>
                <a:gridCol w="860766">
                  <a:extLst>
                    <a:ext uri="{9D8B030D-6E8A-4147-A177-3AD203B41FA5}">
                      <a16:colId xmlns:a16="http://schemas.microsoft.com/office/drawing/2014/main" val="2535138591"/>
                    </a:ext>
                  </a:extLst>
                </a:gridCol>
                <a:gridCol w="860766">
                  <a:extLst>
                    <a:ext uri="{9D8B030D-6E8A-4147-A177-3AD203B41FA5}">
                      <a16:colId xmlns:a16="http://schemas.microsoft.com/office/drawing/2014/main" val="3372775325"/>
                    </a:ext>
                  </a:extLst>
                </a:gridCol>
                <a:gridCol w="860766">
                  <a:extLst>
                    <a:ext uri="{9D8B030D-6E8A-4147-A177-3AD203B41FA5}">
                      <a16:colId xmlns:a16="http://schemas.microsoft.com/office/drawing/2014/main" val="2622418324"/>
                    </a:ext>
                  </a:extLst>
                </a:gridCol>
              </a:tblGrid>
              <a:tr h="769589">
                <a:tc>
                  <a:txBody>
                    <a:bodyPr/>
                    <a:lstStyle/>
                    <a:p>
                      <a:pPr algn="r" fontAlgn="b"/>
                      <a:endParaRPr lang="en-US">
                        <a:effectLst/>
                      </a:endParaRP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>
                          <a:effectLst/>
                        </a:rPr>
                        <a:t>American Amber / Red Ale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>
                          <a:effectLst/>
                        </a:rPr>
                        <a:t>American Blonde Ale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>
                          <a:effectLst/>
                        </a:rPr>
                        <a:t>American Double / Imperial IPA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>
                          <a:effectLst/>
                        </a:rPr>
                        <a:t>American IPA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>
                          <a:effectLst/>
                        </a:rPr>
                        <a:t>American Pale Ale (APA)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392448"/>
                  </a:ext>
                </a:extLst>
              </a:tr>
              <a:tr h="60015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Amber / Red Ale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13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550948362"/>
                  </a:ext>
                </a:extLst>
              </a:tr>
              <a:tr h="448533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Blonde Ale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152274138"/>
                  </a:ext>
                </a:extLst>
              </a:tr>
              <a:tr h="60015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Double / Imperial IPA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75795794"/>
                  </a:ext>
                </a:extLst>
              </a:tr>
              <a:tr h="303233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IPA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11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102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8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69451062"/>
                  </a:ext>
                </a:extLst>
              </a:tr>
              <a:tr h="448533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Pale Ale (APA)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7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3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57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6072256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93FC2E5-DFB4-4C22-A1B8-06C5C4729830}"/>
              </a:ext>
            </a:extLst>
          </p:cNvPr>
          <p:cNvSpPr txBox="1"/>
          <p:nvPr/>
        </p:nvSpPr>
        <p:spPr>
          <a:xfrm>
            <a:off x="6040634" y="1074328"/>
            <a:ext cx="616448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American Amber/Red and Blonde Ales are difficult to classify due to the overlap with other styles.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Pale Ale, IPA, and Imperial IPAs are more distinctly separated by IBU/ABV hence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In general, styles are more distinct as IBU and ABV is increased. 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5DEFD4-E696-4713-8F6A-E21D3B004BF3}"/>
              </a:ext>
            </a:extLst>
          </p:cNvPr>
          <p:cNvSpPr txBox="1"/>
          <p:nvPr/>
        </p:nvSpPr>
        <p:spPr>
          <a:xfrm>
            <a:off x="621167" y="707916"/>
            <a:ext cx="51211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Confusion Matrix (Columns are Predictions)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737AD0C-07B4-4598-8616-957523307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381935"/>
              </p:ext>
            </p:extLst>
          </p:nvPr>
        </p:nvGraphicFramePr>
        <p:xfrm>
          <a:off x="6804756" y="4046875"/>
          <a:ext cx="3972392" cy="1840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6196">
                  <a:extLst>
                    <a:ext uri="{9D8B030D-6E8A-4147-A177-3AD203B41FA5}">
                      <a16:colId xmlns:a16="http://schemas.microsoft.com/office/drawing/2014/main" val="2433235353"/>
                    </a:ext>
                  </a:extLst>
                </a:gridCol>
                <a:gridCol w="1986196">
                  <a:extLst>
                    <a:ext uri="{9D8B030D-6E8A-4147-A177-3AD203B41FA5}">
                      <a16:colId xmlns:a16="http://schemas.microsoft.com/office/drawing/2014/main" val="30768460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>
                          <a:effectLst/>
                        </a:rPr>
                        <a:t>Beer Style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>
                          <a:effectLst/>
                        </a:rPr>
                        <a:t>Balanced Accuracy per Style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1350178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Amber / Red Ale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0.6888431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1997934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Blonde Ale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0.7812025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76631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Double / Imperial IPA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0.8142501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625868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IPA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0.8391155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574474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American Pale Ale (APA)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0.8140278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17561213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E00E2A3-C163-464F-8FAD-4DEA8A0D10DE}"/>
              </a:ext>
            </a:extLst>
          </p:cNvPr>
          <p:cNvSpPr txBox="1"/>
          <p:nvPr/>
        </p:nvSpPr>
        <p:spPr>
          <a:xfrm>
            <a:off x="6540478" y="3672693"/>
            <a:ext cx="54174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Model Results by Style (Overall Accuracy = 0.71)</a:t>
            </a:r>
            <a:endParaRPr lang="en-US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6032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3E725-FB79-423F-8E64-00EDA28B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270" indent="-128270"/>
            <a:r>
              <a:rPr lang="en-US">
                <a:cs typeface="Arial"/>
              </a:rPr>
              <a:t>Key takeaways</a:t>
            </a:r>
          </a:p>
          <a:p>
            <a:pPr marL="385445" lvl="1" indent="-128270"/>
            <a:r>
              <a:rPr lang="en-US">
                <a:ea typeface="+mn-lt"/>
                <a:cs typeface="+mn-lt"/>
              </a:rPr>
              <a:t>No obvious regional patterns in the US of brewery locations</a:t>
            </a:r>
          </a:p>
          <a:p>
            <a:pPr marL="385445" lvl="1" indent="-128270"/>
            <a:r>
              <a:rPr lang="en-US">
                <a:cs typeface="Arial"/>
              </a:rPr>
              <a:t>IBU not regularly reported</a:t>
            </a:r>
          </a:p>
          <a:p>
            <a:pPr marL="385445" lvl="1" indent="-128270"/>
            <a:r>
              <a:rPr lang="en-US">
                <a:cs typeface="Arial"/>
              </a:rPr>
              <a:t>Positive linear relationship between IBU and ABV</a:t>
            </a:r>
          </a:p>
          <a:p>
            <a:pPr marL="385445" lvl="1" indent="-128270"/>
            <a:r>
              <a:rPr lang="en-US">
                <a:cs typeface="Arial"/>
              </a:rPr>
              <a:t>Bi-modal distribution of IBU – possibly different markets?</a:t>
            </a:r>
          </a:p>
          <a:p>
            <a:pPr marL="385445" lvl="1" indent="-128270"/>
            <a:r>
              <a:rPr lang="en-US">
                <a:cs typeface="Arial"/>
              </a:rPr>
              <a:t>Not all styles of beer can be accurately classified by IBU/ABV</a:t>
            </a:r>
          </a:p>
          <a:p>
            <a:pPr marL="385445" lvl="1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Further research</a:t>
            </a:r>
          </a:p>
          <a:p>
            <a:pPr marL="385445" lvl="1" indent="-128270"/>
            <a:r>
              <a:rPr lang="en-US">
                <a:cs typeface="Arial"/>
              </a:rPr>
              <a:t>Distribution/Sales data – where is the beer going?</a:t>
            </a:r>
          </a:p>
          <a:p>
            <a:pPr marL="385445" lvl="1" indent="-128270"/>
            <a:r>
              <a:rPr lang="en-US">
                <a:cs typeface="Arial"/>
              </a:rPr>
              <a:t>Demographics, economics of states</a:t>
            </a: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85381C-2276-41DA-AFEA-E8BCA474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sz="2400">
                <a:cs typeface="Arial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9986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EAE969-5C39-4E79-80D7-12B4372EE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>
                <a:cs typeface="Arial"/>
              </a:rPr>
              <a:t>Breweries by State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Handling Missing Values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ABV and IBU by State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Highest ABV and IBU Beers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Distribution of ABV of IBU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Relationship between ABV and IBU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KNN Classification of Beer Types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Top 5 Most Common Beers</a:t>
            </a:r>
          </a:p>
          <a:p>
            <a:pPr marL="457200" indent="-457200">
              <a:buAutoNum type="arabicPeriod"/>
            </a:pPr>
            <a:r>
              <a:rPr lang="en-US">
                <a:cs typeface="Arial"/>
              </a:rPr>
              <a:t>Conclusions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457200" indent="-457200">
              <a:buAutoNum type="arabicPeriod"/>
            </a:pPr>
            <a:endParaRPr lang="en-US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C04657-6CA9-4B22-9187-2BDE9578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>
                <a:cs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045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2986-AADA-434F-ADCE-4BE0A378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Handling Missing Values</a:t>
            </a:r>
            <a:endParaRPr lang="en-US"/>
          </a:p>
        </p:txBody>
      </p:sp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C3C17B-0804-4513-8349-CFD9672EFC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61720" y="1138047"/>
            <a:ext cx="5664004" cy="404834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3D8D9-584D-4023-A058-3B18D294F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37998" y="1163046"/>
            <a:ext cx="5181838" cy="4530011"/>
          </a:xfrm>
        </p:spPr>
        <p:txBody>
          <a:bodyPr>
            <a:normAutofit lnSpcReduction="10000"/>
          </a:bodyPr>
          <a:lstStyle/>
          <a:p>
            <a:pPr marL="128270" indent="-128270"/>
            <a:r>
              <a:rPr lang="en-US">
                <a:cs typeface="Arial"/>
              </a:rPr>
              <a:t>IBU is not regularly reported per beer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Replace missing values with average IBU/ABV in that style 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ea typeface="+mn-lt"/>
                <a:cs typeface="+mn-lt"/>
              </a:rPr>
              <a:t>9 styles of beer do not contain any reported IBUs including 37 Ciders</a:t>
            </a:r>
          </a:p>
          <a:p>
            <a:pPr marL="128270" indent="-128270"/>
            <a:endParaRPr lang="en-US">
              <a:ea typeface="+mn-lt"/>
              <a:cs typeface="+mn-lt"/>
            </a:endParaRPr>
          </a:p>
          <a:p>
            <a:pPr marL="128270" indent="-128270"/>
            <a:r>
              <a:rPr lang="en-US">
                <a:cs typeface="Arial"/>
              </a:rPr>
              <a:t>Set IBU to zero for Cider. Drop remaining styles with no IBUs. 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Result: Drops 20 beers out of 2410. 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7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Distribution of Breweries across the United States</a:t>
            </a:r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1A45CBBD-0EB2-4FB6-A9DA-51882A1A6B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68" y="699086"/>
            <a:ext cx="6295958" cy="422063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37782-5FA0-4975-A66F-20B570ED85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237542" y="3096151"/>
            <a:ext cx="9440927" cy="5190858"/>
          </a:xfrm>
        </p:spPr>
        <p:txBody>
          <a:bodyPr/>
          <a:lstStyle/>
          <a:p>
            <a:pPr marL="128270" indent="-128270"/>
            <a:r>
              <a:rPr lang="en-US">
                <a:cs typeface="Arial"/>
              </a:rPr>
              <a:t>California, Colorado, Michigan contain the most breweries in the US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No specific region that is dominated by breweries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Population is not the only factor affecting the presence of breweries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1671CA72-72FE-4463-8C83-1ECBF16CF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644" y="1107940"/>
            <a:ext cx="5572702" cy="34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23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04D68-6621-4C67-AB5C-7DB0DD4A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Median IBU and ABV by State</a:t>
            </a:r>
          </a:p>
          <a:p>
            <a:endParaRPr lang="en-US">
              <a:cs typeface="Arial"/>
            </a:endParaRPr>
          </a:p>
        </p:txBody>
      </p:sp>
      <p:pic>
        <p:nvPicPr>
          <p:cNvPr id="5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84D57EE-8C04-4731-8075-38546569D0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164" y="1045652"/>
            <a:ext cx="5548174" cy="3959744"/>
          </a:xfrm>
        </p:spPr>
      </p:pic>
      <p:pic>
        <p:nvPicPr>
          <p:cNvPr id="6" name="Picture 6" descr="A picture containing stationary, pencil&#10;&#10;Description automatically generated">
            <a:extLst>
              <a:ext uri="{FF2B5EF4-FFF2-40B4-BE49-F238E27FC236}">
                <a16:creationId xmlns:a16="http://schemas.microsoft.com/office/drawing/2014/main" id="{0BDB215E-EF22-4B94-B834-9DCC3D6AC4F7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225080" y="1045652"/>
            <a:ext cx="5548174" cy="39597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E0478B-9922-4147-8760-978D6EAC1A81}"/>
              </a:ext>
            </a:extLst>
          </p:cNvPr>
          <p:cNvSpPr txBox="1"/>
          <p:nvPr/>
        </p:nvSpPr>
        <p:spPr>
          <a:xfrm>
            <a:off x="254747" y="5132726"/>
            <a:ext cx="1079414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Median ABV varies less across states than median IBU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No obvious geographical/regional pattern.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A higher Median ABV does not necessarily indicate higher ABV ( see next slide)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9645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192E-E8D6-4BCF-A7BE-C816AD806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Distribution of Alcoholic Content of Beers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E8736D44-14C0-4107-A458-72632A301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157" y="817168"/>
            <a:ext cx="5249949" cy="375257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C91429-9D3D-4798-9B6C-59CB8A198A8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597848" y="4579303"/>
            <a:ext cx="5015261" cy="2028918"/>
          </a:xfrm>
        </p:spPr>
        <p:txBody>
          <a:bodyPr>
            <a:normAutofit lnSpcReduction="10000"/>
          </a:bodyPr>
          <a:lstStyle/>
          <a:p>
            <a:pPr marL="128270" indent="-128270"/>
            <a:r>
              <a:rPr lang="en-US">
                <a:ea typeface="+mn-lt"/>
                <a:cs typeface="+mn-lt"/>
              </a:rPr>
              <a:t>Median = 0.05600 </a:t>
            </a:r>
          </a:p>
          <a:p>
            <a:pPr marL="128270" indent="-128270"/>
            <a:r>
              <a:rPr lang="en-US">
                <a:ea typeface="+mn-lt"/>
                <a:cs typeface="+mn-lt"/>
              </a:rPr>
              <a:t>Mean =  0.05974 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Distribution is slightly right-skewed as beers are not typically strong alcoholic drinks. 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BE20708-2C5E-40E3-8878-E1465E87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838" y="819106"/>
            <a:ext cx="5271754" cy="3758248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96D3217-3CA6-4ACA-AAF4-72824AE06E15}"/>
              </a:ext>
            </a:extLst>
          </p:cNvPr>
          <p:cNvSpPr txBox="1">
            <a:spLocks/>
          </p:cNvSpPr>
          <p:nvPr/>
        </p:nvSpPr>
        <p:spPr>
          <a:xfrm>
            <a:off x="6616340" y="4577117"/>
            <a:ext cx="5015261" cy="202891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270" indent="-128270"/>
            <a:r>
              <a:rPr lang="en-US">
                <a:ea typeface="+mn-lt"/>
                <a:cs typeface="+mn-lt"/>
              </a:rPr>
              <a:t>Median = 33.81 </a:t>
            </a:r>
          </a:p>
          <a:p>
            <a:pPr marL="128270" indent="-128270"/>
            <a:r>
              <a:rPr lang="en-US">
                <a:ea typeface="+mn-lt"/>
                <a:cs typeface="+mn-lt"/>
              </a:rPr>
              <a:t>Mean =  40.27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Distribution may be bi-modal. </a:t>
            </a:r>
          </a:p>
        </p:txBody>
      </p:sp>
    </p:spTree>
    <p:extLst>
      <p:ext uri="{BB962C8B-B14F-4D97-AF65-F5344CB8AC3E}">
        <p14:creationId xmlns:p14="http://schemas.microsoft.com/office/powerpoint/2010/main" val="150838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0BFC-FB3B-4A62-BB45-A1DC6D6D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Top IBU and ABV Beers in the US</a:t>
            </a:r>
            <a:endParaRPr lang="en-US"/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AA786E-B863-4E8C-A5B7-B7826019A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682" y="1338803"/>
            <a:ext cx="6892489" cy="2396886"/>
          </a:xfrm>
        </p:spPr>
      </p:pic>
      <p:pic>
        <p:nvPicPr>
          <p:cNvPr id="6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D7FE37-7C41-46D4-A9E4-E48655240E75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307049" y="4173159"/>
            <a:ext cx="6890675" cy="242463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3452EF-AA3B-4447-845C-CC1BF9621A20}"/>
              </a:ext>
            </a:extLst>
          </p:cNvPr>
          <p:cNvSpPr txBox="1"/>
          <p:nvPr/>
        </p:nvSpPr>
        <p:spPr>
          <a:xfrm>
            <a:off x="328300" y="81551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ea typeface="+mn-lt"/>
                <a:cs typeface="+mn-lt"/>
              </a:rPr>
              <a:t>Top 5 IBU Beers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4D07FE-E980-4958-B7BB-529050820FED}"/>
              </a:ext>
            </a:extLst>
          </p:cNvPr>
          <p:cNvSpPr txBox="1"/>
          <p:nvPr/>
        </p:nvSpPr>
        <p:spPr>
          <a:xfrm>
            <a:off x="328584" y="371665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ea typeface="+mn-lt"/>
                <a:cs typeface="+mn-lt"/>
              </a:rPr>
              <a:t>Top 5 ABV Beers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B8D32-DB9D-47CF-8A77-F142729C52E1}"/>
              </a:ext>
            </a:extLst>
          </p:cNvPr>
          <p:cNvSpPr txBox="1"/>
          <p:nvPr/>
        </p:nvSpPr>
        <p:spPr>
          <a:xfrm>
            <a:off x="7570002" y="1180863"/>
            <a:ext cx="274320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Boulder, CO has 2 of the top 5 ABV beers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Top 5 IBU beers are all American IPAs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308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DA4F3-F25F-4A3F-A8B2-5B5158D66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Relationship between IBU and ABV</a:t>
            </a:r>
            <a:endParaRPr lang="en-US"/>
          </a:p>
        </p:txBody>
      </p:sp>
      <p:pic>
        <p:nvPicPr>
          <p:cNvPr id="5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0C674CF-2748-41B7-8EAC-457D2A6AB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27" y="1220059"/>
            <a:ext cx="5777746" cy="4129644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05D98-7697-4BD3-AB61-B84D5C64564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128270" indent="-128270"/>
            <a:r>
              <a:rPr lang="en-US">
                <a:cs typeface="Arial"/>
              </a:rPr>
              <a:t>Positive correlation</a:t>
            </a:r>
          </a:p>
          <a:p>
            <a:pPr marL="128270" indent="-128270"/>
            <a:r>
              <a:rPr lang="en-US">
                <a:cs typeface="Arial"/>
              </a:rPr>
              <a:t>Correlation value = 0.58</a:t>
            </a:r>
          </a:p>
          <a:p>
            <a:pPr marL="385445" lvl="1" indent="-128270"/>
            <a:r>
              <a:rPr lang="en-US">
                <a:cs typeface="Arial"/>
              </a:rPr>
              <a:t>95% CI (</a:t>
            </a:r>
            <a:r>
              <a:rPr lang="en-US">
                <a:ea typeface="+mn-lt"/>
                <a:cs typeface="+mn-lt"/>
              </a:rPr>
              <a:t>0.55 , 0.61)</a:t>
            </a:r>
            <a:endParaRPr lang="en-US">
              <a:cs typeface="Arial"/>
            </a:endParaRPr>
          </a:p>
          <a:p>
            <a:pPr marL="385445" lvl="1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Data is sparse beyond ~60 IBU. 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There is not strong evidence against equal variances indicating a linear regression may be an appropriate model here. 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0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0F22B411-9F2E-4082-9A8F-CC45497F4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" y="1309900"/>
            <a:ext cx="8010574" cy="4951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C43CA-D87D-4CFB-A453-7422DD76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rial"/>
              </a:rPr>
              <a:t>Classification of Beer Styles by IBU and ABV</a:t>
            </a:r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9477068-88BC-4A6D-BB43-72456E0A2A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061755"/>
              </p:ext>
            </p:extLst>
          </p:nvPr>
        </p:nvGraphicFramePr>
        <p:xfrm>
          <a:off x="6864498" y="1414954"/>
          <a:ext cx="5119686" cy="143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6562">
                  <a:extLst>
                    <a:ext uri="{9D8B030D-6E8A-4147-A177-3AD203B41FA5}">
                      <a16:colId xmlns:a16="http://schemas.microsoft.com/office/drawing/2014/main" val="659753433"/>
                    </a:ext>
                  </a:extLst>
                </a:gridCol>
                <a:gridCol w="1706562">
                  <a:extLst>
                    <a:ext uri="{9D8B030D-6E8A-4147-A177-3AD203B41FA5}">
                      <a16:colId xmlns:a16="http://schemas.microsoft.com/office/drawing/2014/main" val="3608039921"/>
                    </a:ext>
                  </a:extLst>
                </a:gridCol>
                <a:gridCol w="1706562">
                  <a:extLst>
                    <a:ext uri="{9D8B030D-6E8A-4147-A177-3AD203B41FA5}">
                      <a16:colId xmlns:a16="http://schemas.microsoft.com/office/drawing/2014/main" val="800764762"/>
                    </a:ext>
                  </a:extLst>
                </a:gridCol>
              </a:tblGrid>
              <a:tr h="488724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>
                          <a:effectLst/>
                        </a:rPr>
                        <a:t>Beer Type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600" b="1" i="0" u="none" strike="noStrike" noProof="0">
                          <a:effectLst/>
                          <a:latin typeface="Arial"/>
                        </a:rPr>
                      </a:br>
                      <a:r>
                        <a:rPr lang="en-US" sz="1600" b="1" i="0" u="none" strike="noStrike" noProof="0">
                          <a:effectLst/>
                          <a:latin typeface="Arial"/>
                        </a:rPr>
                        <a:t>IPA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i="0" u="none" strike="noStrike" noProof="0">
                        <a:latin typeface="Arial"/>
                      </a:endParaRPr>
                    </a:p>
                    <a:p>
                      <a:pPr lv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latin typeface="Arial"/>
                        </a:rPr>
                        <a:t>Other Ales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210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IPA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</a:rPr>
                        <a:t>156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</a:rPr>
                        <a:t>20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8719887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>
                          <a:effectLst/>
                        </a:rPr>
                        <a:t>Other Ales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</a:rPr>
                        <a:t>30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 sz="1600">
                          <a:effectLst/>
                        </a:rPr>
                        <a:t>254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684314796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0A313620-1346-489D-80E2-82C8E54BFFA1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04227570"/>
              </p:ext>
            </p:extLst>
          </p:nvPr>
        </p:nvGraphicFramePr>
        <p:xfrm>
          <a:off x="10680922" y="3240486"/>
          <a:ext cx="1279922" cy="764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922">
                  <a:extLst>
                    <a:ext uri="{9D8B030D-6E8A-4147-A177-3AD203B41FA5}">
                      <a16:colId xmlns:a16="http://schemas.microsoft.com/office/drawing/2014/main" val="146818933"/>
                    </a:ext>
                  </a:extLst>
                </a:gridCol>
              </a:tblGrid>
              <a:tr h="39398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Accuracy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8672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Arial"/>
                        </a:rPr>
                        <a:t>0.891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191854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1DFEFE4-58E9-4D2B-961E-902C8E9DCBCC}"/>
              </a:ext>
            </a:extLst>
          </p:cNvPr>
          <p:cNvSpPr txBox="1"/>
          <p:nvPr/>
        </p:nvSpPr>
        <p:spPr>
          <a:xfrm>
            <a:off x="9558516" y="66733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E9AB88-EBD3-4FCC-B661-2B24F3DCF2C0}"/>
              </a:ext>
            </a:extLst>
          </p:cNvPr>
          <p:cNvSpPr txBox="1"/>
          <p:nvPr/>
        </p:nvSpPr>
        <p:spPr>
          <a:xfrm>
            <a:off x="6849687" y="4676758"/>
            <a:ext cx="497552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IBU are clearly higher for IPA than other Ales and span a larger range.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IPAs tend to be higher ABV than Other Ales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524E4C-BFFE-4448-AC6D-506E5EC89B25}"/>
              </a:ext>
            </a:extLst>
          </p:cNvPr>
          <p:cNvSpPr txBox="1"/>
          <p:nvPr/>
        </p:nvSpPr>
        <p:spPr>
          <a:xfrm>
            <a:off x="6882956" y="976815"/>
            <a:ext cx="49111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Confusion Matrix ( Columns are predictions)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044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-Template-Full-06.03.19.potx" id="{33A7C331-5F0C-4AFB-A07F-FF62816FDE20}" vid="{5EE6177A-DA53-4356-9308-4504F54AC2DD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SMU-Template-Full-06.03.19</Template>
  <Application>Microsoft Office PowerPoint</Application>
  <PresentationFormat>Custom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DRAFT-Marcom-New-Brand-Template-2019-DRAFT-v1.5</vt:lpstr>
      <vt:lpstr>Data Analysis of Breweries and Beer</vt:lpstr>
      <vt:lpstr>Outline</vt:lpstr>
      <vt:lpstr>Handling Missing Values</vt:lpstr>
      <vt:lpstr>Distribution of Breweries across the United States</vt:lpstr>
      <vt:lpstr>Median IBU and ABV by State </vt:lpstr>
      <vt:lpstr>Distribution of Alcoholic Content of Beers</vt:lpstr>
      <vt:lpstr>Top IBU and ABV Beers in the US</vt:lpstr>
      <vt:lpstr>Relationship between IBU and ABV</vt:lpstr>
      <vt:lpstr>Classification of Beer Styles by IBU and ABV</vt:lpstr>
      <vt:lpstr>Classification of Top 5 Most Common Beer Styles</vt:lpstr>
      <vt:lpstr>KNN Classification Results for Top 5 Most Common Beer Styles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  Styleguide</dc:title>
  <dc:creator>Gary O'Berg</dc:creator>
  <cp:revision>3</cp:revision>
  <cp:lastPrinted>2019-05-15T16:46:10Z</cp:lastPrinted>
  <dcterms:created xsi:type="dcterms:W3CDTF">2019-06-13T18:06:21Z</dcterms:created>
  <dcterms:modified xsi:type="dcterms:W3CDTF">2020-07-05T04:36:38Z</dcterms:modified>
</cp:coreProperties>
</file>